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0"/>
  </p:notesMasterIdLst>
  <p:sldIdLst>
    <p:sldId id="262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294" r:id="rId10"/>
    <p:sldId id="295" r:id="rId11"/>
    <p:sldId id="296" r:id="rId12"/>
    <p:sldId id="289" r:id="rId13"/>
    <p:sldId id="291" r:id="rId14"/>
    <p:sldId id="266" r:id="rId15"/>
    <p:sldId id="267" r:id="rId16"/>
    <p:sldId id="293" r:id="rId17"/>
    <p:sldId id="281" r:id="rId18"/>
    <p:sldId id="269" r:id="rId19"/>
    <p:sldId id="290" r:id="rId20"/>
    <p:sldId id="271" r:id="rId21"/>
    <p:sldId id="272" r:id="rId22"/>
    <p:sldId id="273" r:id="rId23"/>
    <p:sldId id="282" r:id="rId24"/>
    <p:sldId id="275" r:id="rId25"/>
    <p:sldId id="276" r:id="rId26"/>
    <p:sldId id="283" r:id="rId27"/>
    <p:sldId id="284" r:id="rId28"/>
    <p:sldId id="27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82"/>
    <a:srgbClr val="003E4C"/>
    <a:srgbClr val="008EB0"/>
    <a:srgbClr val="00246C"/>
    <a:srgbClr val="8000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20" autoAdjust="0"/>
  </p:normalViewPr>
  <p:slideViewPr>
    <p:cSldViewPr>
      <p:cViewPr varScale="1">
        <p:scale>
          <a:sx n="69" d="100"/>
          <a:sy n="69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у=х^2</a:t>
            </a:r>
          </a:p>
        </c:rich>
      </c:tx>
      <c:layout>
        <c:manualLayout>
          <c:xMode val="edge"/>
          <c:yMode val="edge"/>
          <c:x val="0.39028030701902738"/>
          <c:y val="0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numRef>
              <c:f>Лист1!$A$2:$A$33</c:f>
              <c:numCache>
                <c:formatCode>General</c:formatCode>
                <c:ptCount val="32"/>
                <c:pt idx="0">
                  <c:v>-3</c:v>
                </c:pt>
                <c:pt idx="1">
                  <c:v>-2.8</c:v>
                </c:pt>
                <c:pt idx="2">
                  <c:v>-2.5999999999999988</c:v>
                </c:pt>
                <c:pt idx="3">
                  <c:v>-2.3999999999999977</c:v>
                </c:pt>
                <c:pt idx="4">
                  <c:v>-2.1999999999999993</c:v>
                </c:pt>
                <c:pt idx="5">
                  <c:v>-1.9999999999999973</c:v>
                </c:pt>
                <c:pt idx="6">
                  <c:v>-1.7999999999999994</c:v>
                </c:pt>
                <c:pt idx="7">
                  <c:v>-1.5999999999999981</c:v>
                </c:pt>
                <c:pt idx="8">
                  <c:v>-1.3999999999999984</c:v>
                </c:pt>
                <c:pt idx="9">
                  <c:v>-1.1999999999999984</c:v>
                </c:pt>
                <c:pt idx="10">
                  <c:v>-0.99999999999999967</c:v>
                </c:pt>
                <c:pt idx="11">
                  <c:v>-0.7999999999999996</c:v>
                </c:pt>
                <c:pt idx="12">
                  <c:v>-0.59999999999999964</c:v>
                </c:pt>
                <c:pt idx="13">
                  <c:v>-0.4</c:v>
                </c:pt>
                <c:pt idx="14">
                  <c:v>-0.19999999999999996</c:v>
                </c:pt>
                <c:pt idx="15" formatCode="0.00">
                  <c:v>3.8857805861880676E-16</c:v>
                </c:pt>
                <c:pt idx="16">
                  <c:v>0.2000000000000004</c:v>
                </c:pt>
                <c:pt idx="17">
                  <c:v>0.40000000000000041</c:v>
                </c:pt>
                <c:pt idx="18">
                  <c:v>0.60000000000000064</c:v>
                </c:pt>
                <c:pt idx="19">
                  <c:v>0.8000000000000006</c:v>
                </c:pt>
                <c:pt idx="20">
                  <c:v>1.0000000000000004</c:v>
                </c:pt>
                <c:pt idx="21">
                  <c:v>1.2000000000000004</c:v>
                </c:pt>
                <c:pt idx="22">
                  <c:v>1.4000000000000004</c:v>
                </c:pt>
                <c:pt idx="23">
                  <c:v>1.6000000000000003</c:v>
                </c:pt>
                <c:pt idx="24">
                  <c:v>1.8000000000000003</c:v>
                </c:pt>
                <c:pt idx="25">
                  <c:v>2.0000000000000004</c:v>
                </c:pt>
                <c:pt idx="26">
                  <c:v>2.2000000000000006</c:v>
                </c:pt>
                <c:pt idx="27">
                  <c:v>2.4000000000000008</c:v>
                </c:pt>
                <c:pt idx="28">
                  <c:v>2.600000000000001</c:v>
                </c:pt>
                <c:pt idx="29">
                  <c:v>2.8000000000000007</c:v>
                </c:pt>
                <c:pt idx="30">
                  <c:v>3.0000000000000013</c:v>
                </c:pt>
              </c:numCache>
            </c:num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9</c:v>
                </c:pt>
                <c:pt idx="1">
                  <c:v>7.839999999999999</c:v>
                </c:pt>
                <c:pt idx="2">
                  <c:v>6.759999999999998</c:v>
                </c:pt>
                <c:pt idx="3">
                  <c:v>5.7599999999999971</c:v>
                </c:pt>
                <c:pt idx="4">
                  <c:v>4.8399999999999972</c:v>
                </c:pt>
                <c:pt idx="5">
                  <c:v>3.9999999999999973</c:v>
                </c:pt>
                <c:pt idx="6">
                  <c:v>3.2399999999999975</c:v>
                </c:pt>
                <c:pt idx="7">
                  <c:v>2.5599999999999983</c:v>
                </c:pt>
                <c:pt idx="8">
                  <c:v>1.9599999999999962</c:v>
                </c:pt>
                <c:pt idx="9">
                  <c:v>1.4399999999999966</c:v>
                </c:pt>
                <c:pt idx="10">
                  <c:v>0.99999999999999911</c:v>
                </c:pt>
                <c:pt idx="11">
                  <c:v>0.64</c:v>
                </c:pt>
                <c:pt idx="12">
                  <c:v>0.36000000000000004</c:v>
                </c:pt>
                <c:pt idx="13">
                  <c:v>0.15999999999999998</c:v>
                </c:pt>
                <c:pt idx="14">
                  <c:v>3.9999999999999855E-2</c:v>
                </c:pt>
                <c:pt idx="15" formatCode="0.00">
                  <c:v>1.5099290763996034E-31</c:v>
                </c:pt>
                <c:pt idx="16">
                  <c:v>4.0000000000000174E-2</c:v>
                </c:pt>
                <c:pt idx="17">
                  <c:v>0.16000000000000048</c:v>
                </c:pt>
                <c:pt idx="18">
                  <c:v>0.36000000000000076</c:v>
                </c:pt>
                <c:pt idx="19">
                  <c:v>0.64000000000000135</c:v>
                </c:pt>
                <c:pt idx="20">
                  <c:v>1.0000000000000009</c:v>
                </c:pt>
                <c:pt idx="21">
                  <c:v>1.4400000000000011</c:v>
                </c:pt>
                <c:pt idx="22">
                  <c:v>1.9600000000000011</c:v>
                </c:pt>
                <c:pt idx="23">
                  <c:v>2.5600000000000009</c:v>
                </c:pt>
                <c:pt idx="24">
                  <c:v>3.2400000000000011</c:v>
                </c:pt>
                <c:pt idx="25">
                  <c:v>4.0000000000000018</c:v>
                </c:pt>
                <c:pt idx="26">
                  <c:v>4.8400000000000025</c:v>
                </c:pt>
                <c:pt idx="27">
                  <c:v>5.7600000000000042</c:v>
                </c:pt>
                <c:pt idx="28">
                  <c:v>6.7600000000000051</c:v>
                </c:pt>
                <c:pt idx="29">
                  <c:v>7.8400000000000061</c:v>
                </c:pt>
                <c:pt idx="30">
                  <c:v>9.0000000000000071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738880"/>
        <c:axId val="157740416"/>
      </c:lineChart>
      <c:catAx>
        <c:axId val="15773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7740416"/>
        <c:crosses val="autoZero"/>
        <c:auto val="1"/>
        <c:lblAlgn val="ctr"/>
        <c:lblOffset val="100"/>
        <c:noMultiLvlLbl val="0"/>
      </c:catAx>
      <c:valAx>
        <c:axId val="157740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7738880"/>
        <c:crossesAt val="17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у=х^3+10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chemeClr val="bg2">
                  <a:lumMod val="25000"/>
                </a:schemeClr>
              </a:solidFill>
            </a:ln>
          </c:spPr>
          <c:marker>
            <c:symbol val="none"/>
          </c:marker>
          <c:cat>
            <c:numRef>
              <c:f>Лист1!$A$1:$A$21</c:f>
              <c:numCache>
                <c:formatCode>General</c:formatCode>
                <c:ptCount val="21"/>
                <c:pt idx="0">
                  <c:v>-5</c:v>
                </c:pt>
                <c:pt idx="1">
                  <c:v>-4.5</c:v>
                </c:pt>
                <c:pt idx="2">
                  <c:v>-4</c:v>
                </c:pt>
                <c:pt idx="3">
                  <c:v>-3.5</c:v>
                </c:pt>
                <c:pt idx="4">
                  <c:v>-3</c:v>
                </c:pt>
                <c:pt idx="5">
                  <c:v>-2.5</c:v>
                </c:pt>
                <c:pt idx="6">
                  <c:v>-2</c:v>
                </c:pt>
                <c:pt idx="7">
                  <c:v>-1.5</c:v>
                </c:pt>
                <c:pt idx="8">
                  <c:v>-1</c:v>
                </c:pt>
                <c:pt idx="9">
                  <c:v>-0.5</c:v>
                </c:pt>
                <c:pt idx="10">
                  <c:v>0</c:v>
                </c:pt>
                <c:pt idx="11">
                  <c:v>0.5</c:v>
                </c:pt>
                <c:pt idx="12">
                  <c:v>1</c:v>
                </c:pt>
                <c:pt idx="13">
                  <c:v>1.5</c:v>
                </c:pt>
                <c:pt idx="14">
                  <c:v>2</c:v>
                </c:pt>
                <c:pt idx="15">
                  <c:v>2.5</c:v>
                </c:pt>
                <c:pt idx="16">
                  <c:v>3</c:v>
                </c:pt>
                <c:pt idx="17">
                  <c:v>3.5</c:v>
                </c:pt>
                <c:pt idx="18">
                  <c:v>4</c:v>
                </c:pt>
                <c:pt idx="19">
                  <c:v>4.5</c:v>
                </c:pt>
                <c:pt idx="20">
                  <c:v>5</c:v>
                </c:pt>
              </c:numCache>
            </c:numRef>
          </c:cat>
          <c:val>
            <c:numRef>
              <c:f>Лист1!$B$1:$B$21</c:f>
              <c:numCache>
                <c:formatCode>General</c:formatCode>
                <c:ptCount val="21"/>
                <c:pt idx="0">
                  <c:v>-115</c:v>
                </c:pt>
                <c:pt idx="1">
                  <c:v>-81.124999999999986</c:v>
                </c:pt>
                <c:pt idx="2">
                  <c:v>-54</c:v>
                </c:pt>
                <c:pt idx="3">
                  <c:v>-32.875</c:v>
                </c:pt>
                <c:pt idx="4">
                  <c:v>-17</c:v>
                </c:pt>
                <c:pt idx="5">
                  <c:v>-5.6249999999999938</c:v>
                </c:pt>
                <c:pt idx="6">
                  <c:v>2</c:v>
                </c:pt>
                <c:pt idx="7">
                  <c:v>6.6249999999999938</c:v>
                </c:pt>
                <c:pt idx="8">
                  <c:v>9</c:v>
                </c:pt>
                <c:pt idx="9">
                  <c:v>9.8750000000000089</c:v>
                </c:pt>
                <c:pt idx="10">
                  <c:v>10</c:v>
                </c:pt>
                <c:pt idx="11">
                  <c:v>10.125</c:v>
                </c:pt>
                <c:pt idx="12">
                  <c:v>11</c:v>
                </c:pt>
                <c:pt idx="13">
                  <c:v>13.375000000000009</c:v>
                </c:pt>
                <c:pt idx="14">
                  <c:v>18</c:v>
                </c:pt>
                <c:pt idx="15">
                  <c:v>25.625</c:v>
                </c:pt>
                <c:pt idx="16">
                  <c:v>37</c:v>
                </c:pt>
                <c:pt idx="17">
                  <c:v>52.875</c:v>
                </c:pt>
                <c:pt idx="18">
                  <c:v>74</c:v>
                </c:pt>
                <c:pt idx="19">
                  <c:v>101.12499999999999</c:v>
                </c:pt>
                <c:pt idx="20">
                  <c:v>135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891136"/>
        <c:axId val="168892672"/>
      </c:lineChart>
      <c:catAx>
        <c:axId val="16889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8892672"/>
        <c:crossesAt val="0"/>
        <c:auto val="1"/>
        <c:lblAlgn val="ctr"/>
        <c:lblOffset val="100"/>
        <c:noMultiLvlLbl val="0"/>
      </c:catAx>
      <c:valAx>
        <c:axId val="168892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8891136"/>
        <c:crossesAt val="11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4A08A-A1C5-4779-BA01-FBBFC81DC06E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49ACC-0E5D-456D-AED5-4B465BC0A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7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2330-FBE5-4579-A65A-EDB89A840705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040D-95CF-4BDF-9974-C6ACC254058F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37EC5-C059-4578-B6B9-768496EFA118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BEA4-9CD6-4BD3-8B80-35DB6A262FE0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B9AAE-0F0B-4BD5-B8A0-A7BA1FB418E1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8004-469A-4930-AB5D-E7A4FAB37FB8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9F01F-CF39-4EC8-B81F-92D5B0A216DF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13F01-D84B-4D35-9DAB-8921152E058F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D2336-E43A-42F1-8174-B18F50FB7441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0570A-3442-406A-9AB7-8DD21FEC0FCC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1E56-B718-4373-B1BC-EBA5C34CA52A}" type="slidenum">
              <a:rPr lang="ru-RU" smtClean="0">
                <a:solidFill>
                  <a:srgbClr val="006699"/>
                </a:solidFill>
              </a:rPr>
              <a:pPr/>
              <a:t>‹#›</a:t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3341F28-351A-4DE5-AFC7-2B807F3CC50F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3399A37-3784-41B9-B3A6-81FC011A92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Excel_97-2003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  <a:alpha val="3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150114"/>
            <a:ext cx="9144000" cy="400110"/>
          </a:xfrm>
          <a:prstGeom prst="rect">
            <a:avLst/>
          </a:prstGeom>
          <a:ln>
            <a:solidFill>
              <a:srgbClr val="006982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endParaRPr lang="ru-RU" sz="2000" dirty="0" smtClean="0">
              <a:ln>
                <a:solidFill>
                  <a:sysClr val="windowText" lastClr="000000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72816"/>
            <a:ext cx="9144000" cy="4419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6500" b="0" dirty="0" smtClean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Тема урока:</a:t>
            </a:r>
            <a:r>
              <a:rPr lang="ru-RU" sz="6500" b="0" dirty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500" b="0" dirty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500" b="0" dirty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«Построение графиков функции с помощью </a:t>
            </a:r>
            <a:r>
              <a:rPr lang="ru-RU" sz="6500" b="0" dirty="0" smtClean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таблицы </a:t>
            </a:r>
            <a:r>
              <a:rPr lang="en-US" sz="6500" b="0" dirty="0" smtClean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6500" b="0" dirty="0">
                <a:ln>
                  <a:solidFill>
                    <a:sysClr val="windowText" lastClr="000000"/>
                  </a:solidFill>
                </a:ln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8" name="Freeform 19"/>
          <p:cNvSpPr>
            <a:spLocks/>
          </p:cNvSpPr>
          <p:nvPr/>
        </p:nvSpPr>
        <p:spPr bwMode="auto">
          <a:xfrm>
            <a:off x="0" y="764704"/>
            <a:ext cx="4392612" cy="1560513"/>
          </a:xfrm>
          <a:custGeom>
            <a:avLst/>
            <a:gdLst>
              <a:gd name="T0" fmla="*/ 0 w 2767"/>
              <a:gd name="T1" fmla="*/ 983 h 983"/>
              <a:gd name="T2" fmla="*/ 454 w 2767"/>
              <a:gd name="T3" fmla="*/ 529 h 983"/>
              <a:gd name="T4" fmla="*/ 817 w 2767"/>
              <a:gd name="T5" fmla="*/ 665 h 983"/>
              <a:gd name="T6" fmla="*/ 1225 w 2767"/>
              <a:gd name="T7" fmla="*/ 348 h 983"/>
              <a:gd name="T8" fmla="*/ 1588 w 2767"/>
              <a:gd name="T9" fmla="*/ 484 h 983"/>
              <a:gd name="T10" fmla="*/ 2132 w 2767"/>
              <a:gd name="T11" fmla="*/ 76 h 983"/>
              <a:gd name="T12" fmla="*/ 2767 w 2767"/>
              <a:gd name="T13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7" h="983">
                <a:moveTo>
                  <a:pt x="0" y="983"/>
                </a:moveTo>
                <a:cubicBezTo>
                  <a:pt x="159" y="782"/>
                  <a:pt x="318" y="582"/>
                  <a:pt x="454" y="529"/>
                </a:cubicBezTo>
                <a:cubicBezTo>
                  <a:pt x="590" y="476"/>
                  <a:pt x="689" y="695"/>
                  <a:pt x="817" y="665"/>
                </a:cubicBezTo>
                <a:cubicBezTo>
                  <a:pt x="945" y="635"/>
                  <a:pt x="1097" y="378"/>
                  <a:pt x="1225" y="348"/>
                </a:cubicBezTo>
                <a:cubicBezTo>
                  <a:pt x="1353" y="318"/>
                  <a:pt x="1437" y="529"/>
                  <a:pt x="1588" y="484"/>
                </a:cubicBezTo>
                <a:cubicBezTo>
                  <a:pt x="1739" y="439"/>
                  <a:pt x="1936" y="152"/>
                  <a:pt x="2132" y="76"/>
                </a:cubicBezTo>
                <a:cubicBezTo>
                  <a:pt x="2328" y="0"/>
                  <a:pt x="2661" y="38"/>
                  <a:pt x="2767" y="30"/>
                </a:cubicBezTo>
              </a:path>
            </a:pathLst>
          </a:cu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dk1"/>
          </a:lnRef>
          <a:fillRef idx="1002">
            <a:schemeClr val="lt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0" y="188640"/>
            <a:ext cx="5040560" cy="2214156"/>
            <a:chOff x="179512" y="0"/>
            <a:chExt cx="5040560" cy="2214156"/>
          </a:xfrm>
        </p:grpSpPr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V="1">
              <a:off x="467544" y="0"/>
              <a:ext cx="0" cy="2087563"/>
            </a:xfrm>
            <a:prstGeom prst="line">
              <a:avLst/>
            </a:prstGeom>
            <a:ln>
              <a:solidFill>
                <a:schemeClr val="tx1">
                  <a:lumMod val="65000"/>
                </a:schemeClr>
              </a:solidFill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ru-RU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79512" y="1844824"/>
              <a:ext cx="4608512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</a:schemeClr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788024" y="184482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Х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9512" y="0"/>
              <a:ext cx="215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у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1520" y="1772816"/>
              <a:ext cx="215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0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453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6.</a:t>
            </a:r>
            <a:r>
              <a:rPr lang="ru-RU" sz="16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Диапазон  в электронной таблице- это: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а)  совокупность клеток, образующих в таблице область прямоугольной формы</a:t>
            </a:r>
            <a:b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б) все ячейки одной строки</a:t>
            </a:r>
            <a:b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в)  все ячейки одного столбца</a:t>
            </a:r>
            <a:b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г)  множество допустимых значений</a:t>
            </a:r>
            <a:r>
              <a:rPr lang="ru-RU" b="1" i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7.Как обозначены столбцы на рабочем поле программы </a:t>
            </a:r>
            <a:r>
              <a:rPr lang="ru-RU" b="1" dirty="0" err="1">
                <a:solidFill>
                  <a:schemeClr val="tx1"/>
                </a:solidFill>
                <a:latin typeface="Times New Roman"/>
                <a:ea typeface="Times New Roman"/>
              </a:rPr>
              <a:t>Exсel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?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Точками.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Буквами.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Цифрами.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Рисунками.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Никак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8. Запись формулы в электронной таблице не может включать в себя?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а) знаки арифметических операций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б) числовые выражения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в) имена ячеек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</a:rPr>
              <a:t>г) текст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9.Что означает символ $ в записи имени ячейки $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Times New Roman"/>
              </a:rPr>
              <a:t>B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2 ?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в адресе не будет меняться только номер столбца.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в адресе не будет изменяться только номер строки.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имя ячейки останется неизменным.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Это ссылка на диапазон ячеек, где начало диапазона строго зафиксировано и при копировании изменяться не будет.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en-US" i="1" dirty="0" err="1">
                <a:solidFill>
                  <a:schemeClr val="tx1"/>
                </a:solidFill>
                <a:latin typeface="Times New Roman"/>
                <a:ea typeface="Times New Roman"/>
              </a:rPr>
              <a:t>этой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/>
                <a:ea typeface="Times New Roman"/>
              </a:rPr>
              <a:t>ячейке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/>
                <a:ea typeface="Times New Roman"/>
              </a:rPr>
              <a:t>присвоится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/>
                <a:ea typeface="Times New Roman"/>
              </a:rPr>
              <a:t>произвольное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/>
                <a:ea typeface="Times New Roman"/>
              </a:rPr>
              <a:t>имя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10.Как нужно записать формулу суммирования диапазона ячеек от b5 до b8?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=сумм(b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,b8)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=сумм(b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:b8)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=сумм(b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-b8)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=сумм(b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;b8)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457200" lvl="0" indent="-457200">
              <a:spcAft>
                <a:spcPts val="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=сумм(b</a:t>
            </a:r>
            <a:r>
              <a:rPr lang="en-US" i="1" dirty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i="1" dirty="0">
                <a:solidFill>
                  <a:schemeClr val="tx1"/>
                </a:solidFill>
                <a:latin typeface="Times New Roman"/>
                <a:ea typeface="Times New Roman"/>
              </a:rPr>
              <a:t>+b8)</a:t>
            </a:r>
            <a:endParaRPr lang="ru-RU" sz="16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92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Ответы на тест: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 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1- б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2- а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3- д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4- в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5- в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6- а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7- б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8- г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9- а</a:t>
            </a:r>
            <a:endParaRPr lang="ru-RU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10- б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882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68413"/>
            <a:ext cx="8424863" cy="1296987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tabLst>
                <a:tab pos="0" algn="l"/>
              </a:tabLst>
            </a:pPr>
            <a:r>
              <a:rPr lang="ru-RU" sz="2400" dirty="0">
                <a:solidFill>
                  <a:srgbClr val="0024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линия, дающая наглядное представление о характере зависимости какой-либо величины от другой. График позволяет отслеживать динамику изменения данных.</a:t>
            </a:r>
          </a:p>
        </p:txBody>
      </p:sp>
      <p:sp>
        <p:nvSpPr>
          <p:cNvPr id="13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2771800" y="0"/>
            <a:ext cx="3526383" cy="936104"/>
          </a:xfrm>
        </p:spPr>
        <p:txBody>
          <a:bodyPr/>
          <a:lstStyle/>
          <a:p>
            <a:pPr algn="l"/>
            <a:r>
              <a:rPr lang="ru-RU" sz="4400" dirty="0"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ru-RU" sz="4000" dirty="0">
                <a:solidFill>
                  <a:srgbClr val="006982"/>
                </a:solidFill>
              </a:rPr>
              <a:t> </a:t>
            </a:r>
            <a:r>
              <a:rPr lang="ru-RU" sz="4000" dirty="0">
                <a:solidFill>
                  <a:schemeClr val="hlink"/>
                </a:solidFill>
              </a:rPr>
              <a:t>-</a:t>
            </a:r>
            <a:endParaRPr lang="ru-RU" sz="4000" dirty="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47019" y="5045888"/>
            <a:ext cx="58333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независимой величины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82625" y="3430588"/>
            <a:ext cx="17287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4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зависимой величины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2411413" y="2638425"/>
            <a:ext cx="0" cy="2087563"/>
          </a:xfrm>
          <a:prstGeom prst="line">
            <a:avLst/>
          </a:prstGeom>
          <a:noFill/>
          <a:ln w="3810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538956" y="5495925"/>
            <a:ext cx="83534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317625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839913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3622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8194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766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7338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910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24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зависимой величины изображаются: в виде кривых; в виде точек; в виде кривых и точек.</a:t>
            </a:r>
          </a:p>
        </p:txBody>
      </p:sp>
      <p:sp>
        <p:nvSpPr>
          <p:cNvPr id="13331" name="Freeform 19"/>
          <p:cNvSpPr>
            <a:spLocks/>
          </p:cNvSpPr>
          <p:nvPr/>
        </p:nvSpPr>
        <p:spPr bwMode="auto">
          <a:xfrm>
            <a:off x="2411413" y="2733675"/>
            <a:ext cx="4392612" cy="1560513"/>
          </a:xfrm>
          <a:custGeom>
            <a:avLst/>
            <a:gdLst>
              <a:gd name="T0" fmla="*/ 0 w 2767"/>
              <a:gd name="T1" fmla="*/ 983 h 983"/>
              <a:gd name="T2" fmla="*/ 454 w 2767"/>
              <a:gd name="T3" fmla="*/ 529 h 983"/>
              <a:gd name="T4" fmla="*/ 817 w 2767"/>
              <a:gd name="T5" fmla="*/ 665 h 983"/>
              <a:gd name="T6" fmla="*/ 1225 w 2767"/>
              <a:gd name="T7" fmla="*/ 348 h 983"/>
              <a:gd name="T8" fmla="*/ 1588 w 2767"/>
              <a:gd name="T9" fmla="*/ 484 h 983"/>
              <a:gd name="T10" fmla="*/ 2132 w 2767"/>
              <a:gd name="T11" fmla="*/ 76 h 983"/>
              <a:gd name="T12" fmla="*/ 2767 w 2767"/>
              <a:gd name="T13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7" h="983">
                <a:moveTo>
                  <a:pt x="0" y="983"/>
                </a:moveTo>
                <a:cubicBezTo>
                  <a:pt x="159" y="782"/>
                  <a:pt x="318" y="582"/>
                  <a:pt x="454" y="529"/>
                </a:cubicBezTo>
                <a:cubicBezTo>
                  <a:pt x="590" y="476"/>
                  <a:pt x="689" y="695"/>
                  <a:pt x="817" y="665"/>
                </a:cubicBezTo>
                <a:cubicBezTo>
                  <a:pt x="945" y="635"/>
                  <a:pt x="1097" y="378"/>
                  <a:pt x="1225" y="348"/>
                </a:cubicBezTo>
                <a:cubicBezTo>
                  <a:pt x="1353" y="318"/>
                  <a:pt x="1437" y="529"/>
                  <a:pt x="1588" y="484"/>
                </a:cubicBezTo>
                <a:cubicBezTo>
                  <a:pt x="1739" y="439"/>
                  <a:pt x="1936" y="152"/>
                  <a:pt x="2132" y="76"/>
                </a:cubicBezTo>
                <a:cubicBezTo>
                  <a:pt x="2328" y="0"/>
                  <a:pt x="2661" y="38"/>
                  <a:pt x="2767" y="30"/>
                </a:cubicBezTo>
              </a:path>
            </a:pathLst>
          </a:custGeom>
          <a:noFill/>
          <a:ln w="38100" cmpd="sng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2411413" y="4725988"/>
            <a:ext cx="46085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3" name="Прямая со стрелкой 2"/>
          <p:cNvCxnSpPr>
            <a:stCxn id="13318" idx="0"/>
          </p:cNvCxnSpPr>
          <p:nvPr/>
        </p:nvCxnSpPr>
        <p:spPr>
          <a:xfrm>
            <a:off x="2411413" y="4725988"/>
            <a:ext cx="46085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97076" y="2453759"/>
            <a:ext cx="41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У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04025" y="4869160"/>
            <a:ext cx="21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016126" y="4654550"/>
            <a:ext cx="39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0</a:t>
            </a:r>
          </a:p>
        </p:txBody>
      </p:sp>
      <p:sp>
        <p:nvSpPr>
          <p:cNvPr id="14" name="Freeform 19"/>
          <p:cNvSpPr>
            <a:spLocks/>
          </p:cNvSpPr>
          <p:nvPr/>
        </p:nvSpPr>
        <p:spPr bwMode="auto">
          <a:xfrm>
            <a:off x="2411760" y="2708920"/>
            <a:ext cx="4392612" cy="1560513"/>
          </a:xfrm>
          <a:custGeom>
            <a:avLst/>
            <a:gdLst>
              <a:gd name="T0" fmla="*/ 0 w 2767"/>
              <a:gd name="T1" fmla="*/ 983 h 983"/>
              <a:gd name="T2" fmla="*/ 454 w 2767"/>
              <a:gd name="T3" fmla="*/ 529 h 983"/>
              <a:gd name="T4" fmla="*/ 817 w 2767"/>
              <a:gd name="T5" fmla="*/ 665 h 983"/>
              <a:gd name="T6" fmla="*/ 1225 w 2767"/>
              <a:gd name="T7" fmla="*/ 348 h 983"/>
              <a:gd name="T8" fmla="*/ 1588 w 2767"/>
              <a:gd name="T9" fmla="*/ 484 h 983"/>
              <a:gd name="T10" fmla="*/ 2132 w 2767"/>
              <a:gd name="T11" fmla="*/ 76 h 983"/>
              <a:gd name="T12" fmla="*/ 2767 w 2767"/>
              <a:gd name="T13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7" h="983">
                <a:moveTo>
                  <a:pt x="0" y="983"/>
                </a:moveTo>
                <a:cubicBezTo>
                  <a:pt x="159" y="782"/>
                  <a:pt x="318" y="582"/>
                  <a:pt x="454" y="529"/>
                </a:cubicBezTo>
                <a:cubicBezTo>
                  <a:pt x="590" y="476"/>
                  <a:pt x="689" y="695"/>
                  <a:pt x="817" y="665"/>
                </a:cubicBezTo>
                <a:cubicBezTo>
                  <a:pt x="945" y="635"/>
                  <a:pt x="1097" y="378"/>
                  <a:pt x="1225" y="348"/>
                </a:cubicBezTo>
                <a:cubicBezTo>
                  <a:pt x="1353" y="318"/>
                  <a:pt x="1437" y="529"/>
                  <a:pt x="1588" y="484"/>
                </a:cubicBezTo>
                <a:cubicBezTo>
                  <a:pt x="1739" y="439"/>
                  <a:pt x="1936" y="152"/>
                  <a:pt x="2132" y="76"/>
                </a:cubicBezTo>
                <a:cubicBezTo>
                  <a:pt x="2328" y="0"/>
                  <a:pt x="2661" y="38"/>
                  <a:pt x="2767" y="30"/>
                </a:cubicBezTo>
              </a:path>
            </a:pathLst>
          </a:cu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3"/>
          </a:lnRef>
          <a:fillRef idx="1002">
            <a:schemeClr val="lt2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57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412776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Запустить программу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таблицу значений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таблицу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Выбрать 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тип графического представления данных –график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Построить график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Редактировать график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404664"/>
            <a:ext cx="7822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E4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ПОСТРОЕНИЯ ГРАФИКА</a:t>
            </a:r>
            <a:endParaRPr lang="ru-RU" sz="3200" b="1" dirty="0">
              <a:solidFill>
                <a:srgbClr val="003E4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444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>
                <a:solidFill>
                  <a:srgbClr val="006982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006982"/>
                </a:solidFill>
                <a:effectLst/>
                <a:latin typeface="Times New Roman"/>
                <a:ea typeface="Times New Roman"/>
              </a:rPr>
              <a:t>Рассмотрим построение графиков функций на примере функции у = х</a:t>
            </a:r>
            <a:r>
              <a:rPr lang="ru-RU" sz="2400" b="1" baseline="30000" dirty="0" smtClean="0">
                <a:solidFill>
                  <a:srgbClr val="006982"/>
                </a:solidFill>
                <a:effectLst/>
                <a:latin typeface="Times New Roman"/>
                <a:ea typeface="Times New Roman"/>
              </a:rPr>
              <a:t>3</a:t>
            </a:r>
            <a:r>
              <a:rPr lang="ru-RU" sz="2400" b="1" dirty="0" smtClean="0">
                <a:solidFill>
                  <a:srgbClr val="006982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ctr"/>
            <a:endParaRPr lang="ru-RU" sz="2400" dirty="0" smtClean="0">
              <a:solidFill>
                <a:srgbClr val="800080"/>
              </a:solidFill>
              <a:effectLst/>
              <a:latin typeface="Times New Roman"/>
              <a:ea typeface="Times New Roman"/>
            </a:endParaRPr>
          </a:p>
          <a:p>
            <a:r>
              <a:rPr lang="ru-RU" sz="2400" dirty="0" smtClean="0">
                <a:effectLst/>
                <a:latin typeface="Times New Roman"/>
                <a:ea typeface="Times New Roman"/>
              </a:rPr>
              <a:t>Вид данного графика хорошо известен вам по урокам математики, попробуем построить его средствами </a:t>
            </a:r>
            <a:r>
              <a:rPr lang="ru-RU" sz="2400" dirty="0" err="1" smtClean="0">
                <a:effectLst/>
                <a:latin typeface="Times New Roman"/>
                <a:ea typeface="Times New Roman"/>
              </a:rPr>
              <a:t>Excel</a:t>
            </a:r>
            <a:r>
              <a:rPr lang="ru-RU" sz="2400" dirty="0" smtClean="0">
                <a:effectLst/>
                <a:latin typeface="Times New Roman"/>
                <a:ea typeface="Times New Roman"/>
              </a:rPr>
              <a:t>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1146" y="3717032"/>
            <a:ext cx="82587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создать таблицу, нужно определить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отрезок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оси ОХ, на котором будет строиться график.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переменной х, т.е. через какой промежуток будут вычисляться значения функции.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6892" y="2797549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  <a:latin typeface="Times New Roman"/>
                <a:ea typeface="Times New Roman"/>
              </a:rPr>
              <a:t>1</a:t>
            </a:r>
            <a:r>
              <a:rPr lang="ru-RU" sz="2400" b="1" dirty="0" smtClean="0">
                <a:effectLst/>
                <a:latin typeface="Times New Roman"/>
                <a:ea typeface="Times New Roman"/>
              </a:rPr>
              <a:t>. Сначала создается таблица значений функции у = f(х).</a:t>
            </a:r>
            <a:endParaRPr lang="ru-RU" sz="2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5373216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будем строить на отрезке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[-3;3]  c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шагом 0,5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89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2041" y="1124744"/>
            <a:ext cx="8748463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2.  В ячейку А2 введем первое значение отрезка: –3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3.  В ячейку А3 введем формулу =А2+0,5, которая будет добавлять к  значению в ячейке А2  шаг: =0,5 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4.  Маркером заполнения скопируем формулу вниз до тех пор, пока не будет получено значение другого конца отрезка: 3.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5.  В ячейку В2 введем формулу вычисления значения функции: = А2^3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6.  Маркером заполнения скопируем формулу в вниз до конца таблицы.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Таким образом, должна получиться таблица аргументов (х) и значений (у) функции у = х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отрезке [–3;3] с шагом 0,5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5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708841"/>
              </p:ext>
            </p:extLst>
          </p:nvPr>
        </p:nvGraphicFramePr>
        <p:xfrm>
          <a:off x="1475656" y="548680"/>
          <a:ext cx="3024336" cy="5535528"/>
        </p:xfrm>
        <a:graphic>
          <a:graphicData uri="http://schemas.openxmlformats.org/drawingml/2006/table">
            <a:tbl>
              <a:tblPr/>
              <a:tblGrid>
                <a:gridCol w="835490"/>
                <a:gridCol w="842395"/>
                <a:gridCol w="1346451"/>
              </a:tblGrid>
              <a:tr h="2435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y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-27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88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-2,5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-15,625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-1,5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-3,375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-0,5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-0,125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3,375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2,5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15,625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3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D:\Таблиц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52936"/>
            <a:ext cx="37147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8028384" y="6381328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0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32"/>
            <a:ext cx="813690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Приступаем к построению графика. Кнопки</a:t>
            </a:r>
          </a:p>
          <a:p>
            <a:pPr marL="342900" indent="-342900"/>
            <a:r>
              <a:rPr lang="ru-RU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построения графиков и диаграмм находятся в группе Диаграммы на вкладке Вставка.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Выделяем таблицу.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Выбираем тип </a:t>
            </a:r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графического</a:t>
            </a:r>
          </a:p>
          <a:p>
            <a:pPr marL="342900" lvl="0" indent="-342900"/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представления </a:t>
            </a:r>
            <a:r>
              <a:rPr lang="ru-RU" sz="2400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данных –график.</a:t>
            </a:r>
            <a:endParaRPr lang="ru-RU" sz="2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</a:tabLst>
            </a:pP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Выбираем 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нужный тип графика, в данном случае без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точек  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или с точками, нажимаем на нужную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картинку. </a:t>
            </a:r>
            <a:r>
              <a:rPr lang="ru-RU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61" y="2852936"/>
            <a:ext cx="796727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2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228600"/>
            <a:ext cx="170399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Получаем: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045546"/>
              </p:ext>
            </p:extLst>
          </p:nvPr>
        </p:nvGraphicFramePr>
        <p:xfrm>
          <a:off x="1043609" y="1561593"/>
          <a:ext cx="7107612" cy="4027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Лист" r:id="rId3" imgW="4571989" imgH="2590822" progId="Excel.Sheet.8">
                  <p:embed/>
                </p:oleObj>
              </mc:Choice>
              <mc:Fallback>
                <p:oleObj name="Лист" r:id="rId3" imgW="4571989" imgH="2590822" progId="Excel.Sheet.8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9" y="1561593"/>
                        <a:ext cx="7107612" cy="40276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40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006982"/>
                </a:solidFill>
                <a:latin typeface="Times New Roman"/>
                <a:ea typeface="Times New Roman"/>
              </a:rPr>
              <a:t>Алгоритм подписи данных по оси Х</a:t>
            </a: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Щ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елкаем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правой кнопкой по графику и вызываем контекстное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меню         «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Выбрать данные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               «Выбор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источника данных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            в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правой части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выбираем «Подписи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по горизонтальной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оси»         «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Изменить»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появляется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таблица «Подписи по оси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вводим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нужный нам диапазон - обводим значения Х в таблице и нажимаем ОК</a:t>
            </a:r>
            <a:endParaRPr lang="ru-RU" sz="2800" dirty="0">
              <a:solidFill>
                <a:srgbClr val="00206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364088" y="2988962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884368" y="3422073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923928" y="2564904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987824" y="3815114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907704" y="4293096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596336" y="2547430"/>
            <a:ext cx="576064" cy="0"/>
          </a:xfrm>
          <a:prstGeom prst="straightConnector1">
            <a:avLst/>
          </a:prstGeom>
          <a:ln w="25400" cap="rnd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53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</a:t>
            </a:r>
            <a:r>
              <a:rPr lang="ru-RU" b="1" dirty="0"/>
              <a:t>.       Администраторы баз данных</a:t>
            </a:r>
          </a:p>
          <a:p>
            <a:r>
              <a:rPr lang="ru-RU" dirty="0"/>
              <a:t>Списки и базы данных – самый распространенный способ использования Excel. В той или иной степени таблицы формата </a:t>
            </a:r>
            <a:r>
              <a:rPr lang="ru-RU" dirty="0" err="1"/>
              <a:t>xsl</a:t>
            </a:r>
            <a:r>
              <a:rPr lang="ru-RU" dirty="0"/>
              <a:t>. применяются во всех сферах, однако особенно актуальны они там, где приходится иметь дело с большими массивами данных. В табличном редакторе можно создавать и быстро заполнять базы, сортировать и фильтровать огромные объемы информации по различным критериям запросов, делать выборки и отчеты при помощи сводных таблиц.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Кому важно знать </a:t>
            </a:r>
            <a:r>
              <a:rPr lang="ru-RU" dirty="0" err="1"/>
              <a:t>Microsoft</a:t>
            </a:r>
            <a:r>
              <a:rPr lang="ru-RU" dirty="0"/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4037263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395393"/>
              </p:ext>
            </p:extLst>
          </p:nvPr>
        </p:nvGraphicFramePr>
        <p:xfrm>
          <a:off x="783974" y="1196752"/>
          <a:ext cx="7576052" cy="4293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Лист" r:id="rId3" imgW="4571989" imgH="2590822" progId="Excel.Sheet.8">
                  <p:embed/>
                </p:oleObj>
              </mc:Choice>
              <mc:Fallback>
                <p:oleObj name="Лист" r:id="rId3" imgW="4571989" imgH="2590822" progId="Excel.Sheet.8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74" y="1196752"/>
                        <a:ext cx="7576052" cy="4293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5576" y="260648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Получаем: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3545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ru-RU" sz="2400" dirty="0" smtClean="0">
                <a:latin typeface="Times New Roman"/>
                <a:ea typeface="Times New Roman"/>
              </a:rPr>
              <a:t>10. Следующий </a:t>
            </a:r>
            <a:r>
              <a:rPr lang="ru-RU" sz="2400" dirty="0">
                <a:latin typeface="Times New Roman"/>
                <a:ea typeface="Times New Roman"/>
              </a:rPr>
              <a:t>шаг-это перенос оси У. 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274" y="836712"/>
            <a:ext cx="5710254" cy="5106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2374" y="599119"/>
            <a:ext cx="3851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sz="2400" b="1" u="sng" dirty="0" smtClean="0">
                <a:latin typeface="Times New Roman"/>
                <a:ea typeface="Times New Roman"/>
              </a:rPr>
              <a:t>Алгоритм переноса оси У</a:t>
            </a:r>
            <a:endParaRPr lang="ru-RU" sz="2400" b="1" u="sng" dirty="0">
              <a:latin typeface="Times New Roman"/>
              <a:ea typeface="Times New Roman"/>
            </a:endParaRP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ru-RU" sz="2400" dirty="0">
                <a:latin typeface="Times New Roman"/>
                <a:ea typeface="Times New Roman"/>
              </a:rPr>
              <a:t>В</a:t>
            </a:r>
            <a:r>
              <a:rPr lang="ru-RU" sz="2400" dirty="0" smtClean="0">
                <a:latin typeface="Times New Roman"/>
                <a:ea typeface="Times New Roman"/>
              </a:rPr>
              <a:t>ыделите </a:t>
            </a:r>
            <a:r>
              <a:rPr lang="ru-RU" sz="2400" dirty="0">
                <a:latin typeface="Times New Roman"/>
                <a:ea typeface="Times New Roman"/>
              </a:rPr>
              <a:t>график, и на вкладке «Макет» в группе «Оси» выберите «Оси» - </a:t>
            </a:r>
            <a:r>
              <a:rPr lang="ru-RU" sz="2400" dirty="0" smtClean="0">
                <a:latin typeface="Times New Roman"/>
                <a:ea typeface="Times New Roman"/>
              </a:rPr>
              <a:t>     «</a:t>
            </a:r>
            <a:r>
              <a:rPr lang="ru-RU" sz="2400" dirty="0">
                <a:latin typeface="Times New Roman"/>
                <a:ea typeface="Times New Roman"/>
              </a:rPr>
              <a:t>Основная горизонтальная </a:t>
            </a:r>
            <a:r>
              <a:rPr lang="ru-RU" sz="2400" dirty="0" smtClean="0">
                <a:latin typeface="Times New Roman"/>
                <a:ea typeface="Times New Roman"/>
              </a:rPr>
              <a:t> ось</a:t>
            </a:r>
            <a:r>
              <a:rPr lang="ru-RU" sz="2400" dirty="0">
                <a:latin typeface="Times New Roman"/>
                <a:ea typeface="Times New Roman"/>
              </a:rPr>
              <a:t>» - «Дополнительные параметры основной горизонтальной оси». Откроется окно: «Формат оси» и здесь можно указать в какой категории с осью Х пересекается ось У. </a:t>
            </a:r>
            <a:r>
              <a:rPr lang="ru-RU" sz="2400" dirty="0" smtClean="0">
                <a:latin typeface="Times New Roman"/>
                <a:ea typeface="Times New Roman"/>
              </a:rPr>
              <a:t>В </a:t>
            </a:r>
            <a:r>
              <a:rPr lang="ru-RU" sz="2400" dirty="0">
                <a:latin typeface="Times New Roman"/>
                <a:ea typeface="Times New Roman"/>
              </a:rPr>
              <a:t>нашем случае </a:t>
            </a:r>
            <a:r>
              <a:rPr lang="ru-RU" sz="2400" dirty="0" smtClean="0">
                <a:latin typeface="Times New Roman"/>
                <a:ea typeface="Times New Roman"/>
              </a:rPr>
              <a:t>это</a:t>
            </a:r>
          </a:p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ru-RU" sz="2400" dirty="0" smtClean="0">
                <a:solidFill>
                  <a:srgbClr val="800080"/>
                </a:solidFill>
                <a:latin typeface="Times New Roman"/>
                <a:ea typeface="Times New Roman"/>
                <a:hlinkClick r:id="rId3" action="ppaction://hlinksldjump"/>
              </a:rPr>
              <a:t>категория </a:t>
            </a:r>
            <a:r>
              <a:rPr lang="ru-RU" sz="2400" dirty="0">
                <a:solidFill>
                  <a:srgbClr val="800080"/>
                </a:solidFill>
                <a:latin typeface="Times New Roman"/>
                <a:ea typeface="Times New Roman"/>
                <a:hlinkClick r:id="rId3" action="ppaction://hlinksldjump"/>
              </a:rPr>
              <a:t>8</a:t>
            </a:r>
            <a:r>
              <a:rPr lang="ru-RU" sz="2400" dirty="0">
                <a:solidFill>
                  <a:srgbClr val="0000FF"/>
                </a:solidFill>
                <a:latin typeface="Times New Roman"/>
                <a:ea typeface="Times New Roman"/>
              </a:rPr>
              <a:t>.</a:t>
            </a:r>
            <a:r>
              <a:rPr lang="ru-RU" sz="2400" dirty="0">
                <a:latin typeface="Times New Roman"/>
                <a:ea typeface="Times New Roman"/>
              </a:rPr>
              <a:t> И </a:t>
            </a:r>
            <a:r>
              <a:rPr lang="ru-RU" sz="2400" dirty="0" smtClean="0">
                <a:latin typeface="Times New Roman"/>
                <a:ea typeface="Times New Roman"/>
              </a:rPr>
              <a:t>получаем:</a:t>
            </a:r>
            <a:endParaRPr lang="ru-RU" sz="2400" dirty="0">
              <a:latin typeface="Times New Roman"/>
              <a:ea typeface="Times New Roman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11560" y="2708920"/>
            <a:ext cx="36004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145329" y="1984910"/>
            <a:ext cx="36004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6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313786"/>
              </p:ext>
            </p:extLst>
          </p:nvPr>
        </p:nvGraphicFramePr>
        <p:xfrm>
          <a:off x="275682" y="1124744"/>
          <a:ext cx="8592635" cy="4869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Лист" r:id="rId3" imgW="4571989" imgH="2590822" progId="Excel.Sheet.8">
                  <p:embed/>
                </p:oleObj>
              </mc:Choice>
              <mc:Fallback>
                <p:oleObj name="Лист" r:id="rId3" imgW="4571989" imgH="2590822" progId="Excel.Sheet.8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2" y="1124744"/>
                        <a:ext cx="8592635" cy="4869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36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904"/>
            <a:ext cx="9326256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2" y="363489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2286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11.  </a:t>
            </a:r>
            <a:r>
              <a:rPr lang="ru-RU" sz="2400" dirty="0" smtClean="0">
                <a:latin typeface="Times New Roman"/>
                <a:ea typeface="Times New Roman"/>
              </a:rPr>
              <a:t>Теперь </a:t>
            </a:r>
            <a:r>
              <a:rPr lang="ru-RU" sz="2400" dirty="0">
                <a:latin typeface="Times New Roman"/>
                <a:ea typeface="Times New Roman"/>
              </a:rPr>
              <a:t>надо подписать график. </a:t>
            </a:r>
            <a:r>
              <a:rPr lang="ru-RU" sz="2400" dirty="0" smtClean="0">
                <a:latin typeface="Times New Roman"/>
                <a:ea typeface="Times New Roman"/>
              </a:rPr>
              <a:t> Для </a:t>
            </a:r>
            <a:r>
              <a:rPr lang="ru-RU" sz="2400" dirty="0">
                <a:latin typeface="Times New Roman"/>
                <a:ea typeface="Times New Roman"/>
              </a:rPr>
              <a:t>этого выделяем график, и на вкладке </a:t>
            </a:r>
            <a:r>
              <a:rPr lang="ru-RU" sz="2400" dirty="0" smtClean="0">
                <a:latin typeface="Times New Roman"/>
                <a:ea typeface="Times New Roman"/>
              </a:rPr>
              <a:t> «</a:t>
            </a:r>
            <a:r>
              <a:rPr lang="ru-RU" sz="2400" dirty="0">
                <a:latin typeface="Times New Roman"/>
                <a:ea typeface="Times New Roman"/>
              </a:rPr>
              <a:t>Макет» в группе </a:t>
            </a:r>
            <a:r>
              <a:rPr lang="ru-RU" sz="2400" dirty="0" smtClean="0">
                <a:latin typeface="Times New Roman"/>
                <a:ea typeface="Times New Roman"/>
              </a:rPr>
              <a:t> «</a:t>
            </a:r>
            <a:r>
              <a:rPr lang="ru-RU" sz="2400" dirty="0">
                <a:latin typeface="Times New Roman"/>
                <a:ea typeface="Times New Roman"/>
              </a:rPr>
              <a:t>Название диаграммы» </a:t>
            </a:r>
            <a:r>
              <a:rPr lang="ru-RU" sz="2400" dirty="0" smtClean="0">
                <a:latin typeface="Times New Roman"/>
                <a:ea typeface="Times New Roman"/>
              </a:rPr>
              <a:t>  выбираем </a:t>
            </a:r>
            <a:r>
              <a:rPr lang="ru-RU" sz="2400" dirty="0">
                <a:latin typeface="Times New Roman"/>
                <a:ea typeface="Times New Roman"/>
              </a:rPr>
              <a:t>размещение </a:t>
            </a:r>
            <a:r>
              <a:rPr lang="ru-RU" sz="2400" dirty="0" smtClean="0">
                <a:latin typeface="Times New Roman"/>
                <a:ea typeface="Times New Roman"/>
              </a:rPr>
              <a:t>надписи;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50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374952"/>
              </p:ext>
            </p:extLst>
          </p:nvPr>
        </p:nvGraphicFramePr>
        <p:xfrm>
          <a:off x="971600" y="1031840"/>
          <a:ext cx="7200800" cy="4269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Лист" r:id="rId3" imgW="4562541" imgH="2705004" progId="Excel.Sheet.8">
                  <p:embed/>
                </p:oleObj>
              </mc:Choice>
              <mc:Fallback>
                <p:oleObj name="Лист" r:id="rId3" imgW="4562541" imgH="2705004" progId="Excel.Sheet.8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31840"/>
                        <a:ext cx="7200800" cy="4269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75856" y="5824428"/>
            <a:ext cx="290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График построен.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03261"/>
            <a:ext cx="1757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/>
                <a:ea typeface="Times New Roman"/>
              </a:rPr>
              <a:t>и </a:t>
            </a:r>
            <a:r>
              <a:rPr lang="ru-RU" sz="2400" dirty="0" smtClean="0">
                <a:latin typeface="Times New Roman"/>
                <a:ea typeface="Times New Roman"/>
              </a:rPr>
              <a:t>получаем: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374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14400" y="1557338"/>
            <a:ext cx="8229600" cy="452596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Задание 1. Построить график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функции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 = х</a:t>
            </a:r>
            <a:r>
              <a:rPr lang="ru-RU" sz="2800" b="1" baseline="30000" dirty="0">
                <a:solidFill>
                  <a:srgbClr val="002060"/>
                </a:solidFill>
                <a:latin typeface="Times New Roman"/>
                <a:ea typeface="Times New Roman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на участке [-3; 3] с шагом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0,2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Задание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2. Построить график функции </a:t>
            </a:r>
            <a:endParaRPr lang="ru-RU" sz="28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=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х</a:t>
            </a:r>
            <a:r>
              <a:rPr lang="ru-RU" sz="2800" b="1" baseline="30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3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+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10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на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участке [-5; 5] с шагом 0,5.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608" y="0"/>
            <a:ext cx="7344816" cy="1200329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ru-RU" sz="3200" b="1" dirty="0" smtClean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РАБОТА:</a:t>
            </a:r>
          </a:p>
          <a:p>
            <a:pPr algn="ctr"/>
            <a:r>
              <a:rPr lang="ru-RU" sz="2000" b="1" dirty="0" smtClean="0">
                <a:solidFill>
                  <a:srgbClr val="0069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ГРАФИКИ ФУНКЦИЙ</a:t>
            </a:r>
            <a:endParaRPr lang="ru-RU" sz="2000" b="1" dirty="0">
              <a:solidFill>
                <a:srgbClr val="0069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62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5171933"/>
              </p:ext>
            </p:extLst>
          </p:nvPr>
        </p:nvGraphicFramePr>
        <p:xfrm>
          <a:off x="2051720" y="836712"/>
          <a:ext cx="496855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844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541581"/>
              </p:ext>
            </p:extLst>
          </p:nvPr>
        </p:nvGraphicFramePr>
        <p:xfrm>
          <a:off x="1259632" y="836712"/>
          <a:ext cx="6534472" cy="49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903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354098"/>
            <a:ext cx="6462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98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Домашнее задание: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6982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988840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Выучить </a:t>
            </a:r>
            <a:r>
              <a:rPr lang="ru-RU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основные этапы построения графиков</a:t>
            </a:r>
            <a:r>
              <a:rPr lang="ru-RU" sz="2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Найти дополнительный материал по данной теме в сети Интернет и изучить тему ещё глубже.</a:t>
            </a:r>
            <a:endParaRPr lang="ru-RU" sz="28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Составьте </a:t>
            </a:r>
            <a:r>
              <a:rPr lang="ru-RU" sz="2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 задания </a:t>
            </a:r>
            <a:r>
              <a:rPr lang="ru-RU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построение графика функции в </a:t>
            </a:r>
            <a:r>
              <a:rPr lang="ru-RU" sz="2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Excel</a:t>
            </a:r>
            <a:endParaRPr lang="ru-RU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2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2.       Бухгалтеры</a:t>
            </a:r>
          </a:p>
          <a:p>
            <a:r>
              <a:rPr lang="ru-RU" dirty="0"/>
              <a:t>Для бухгалтеров Excel незаменим – он может работать как в комплексе с профессиональными учетными системами типа 1С, так и вместо них. Бухгалтерский софт позволяет экспортировать данные в сводные таблицы Excel, чтобы проводить глубокий анализ по различным параметрам и составлять отчеты. Также с помощью </a:t>
            </a:r>
            <a:r>
              <a:rPr lang="ru-RU" dirty="0" err="1"/>
              <a:t>Эксель</a:t>
            </a:r>
            <a:r>
              <a:rPr lang="ru-RU" dirty="0"/>
              <a:t> производятся сложные расчеты с применением различных поправок и коэффициентов, которые можно шаблонизировать для циклически повторяемых операций. Кроме того, табличный редактор часто используется для создания документов – прайс-листов, счетов-фактур и других форм.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Кому важно знать </a:t>
            </a:r>
            <a:r>
              <a:rPr lang="ru-RU" dirty="0" err="1"/>
              <a:t>Microsoft</a:t>
            </a:r>
            <a:r>
              <a:rPr lang="ru-RU" dirty="0"/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271076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3</a:t>
            </a:r>
            <a:r>
              <a:rPr lang="ru-RU" b="1" dirty="0"/>
              <a:t>.       Экономисты и финансовые аналитики</a:t>
            </a:r>
          </a:p>
          <a:p>
            <a:r>
              <a:rPr lang="ru-RU" dirty="0"/>
              <a:t>Табличный редактор отличается обширным функционалом для финансовых расчетов:  с помощью формул можно рассчитать пени, неустойки, проценты по ссудам и кредитам, моментально пересчитывать цены с учетом колебаний курса валют и других переменных. Функции Excel позволяют проводить анализ данных любой сложности: ABC и XYZ, факторный и дисперсионный анализ, анализ чувствительности </a:t>
            </a:r>
            <a:r>
              <a:rPr lang="ru-RU" dirty="0" err="1"/>
              <a:t>инвестпроектов</a:t>
            </a:r>
            <a:r>
              <a:rPr lang="ru-RU" dirty="0"/>
              <a:t> и многие другие. Это отличный инструмент для исследования рынков, прогнозирования продаж и составления сводных отчетов с графиками и диаграммами.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Кому важно знать </a:t>
            </a:r>
            <a:r>
              <a:rPr lang="ru-RU" dirty="0" err="1"/>
              <a:t>Microsoft</a:t>
            </a:r>
            <a:r>
              <a:rPr lang="ru-RU" dirty="0"/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358362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4</a:t>
            </a:r>
            <a:r>
              <a:rPr lang="ru-RU" b="1" dirty="0"/>
              <a:t>.       Банковские служащие</a:t>
            </a:r>
          </a:p>
          <a:p>
            <a:r>
              <a:rPr lang="ru-RU" dirty="0" err="1"/>
              <a:t>Эксель</a:t>
            </a:r>
            <a:r>
              <a:rPr lang="ru-RU" dirty="0"/>
              <a:t> обладает множеством функций для расчетов различных показателей для банковских продуктов. К примеру, для подсчета выгодных процентных ставок с учетом платежеспособности физлица или предприятия, определения ежемесячных платежей, исходя из процентной ставки, числа периодов и суммы займа (функция ПЛТ), вычисления сроков погашения кредита (функция КПЕР), подсчета дохода банка для кредитов с заданной суммой, ежемесячными выплатами и сроком погашения (функция СТАВКА). Также в Excel легко рассчитать сумму, которую клиент может взять в кредит с установленными банком процентными ставками, исходя из суммы, которую он готов выплачивать ежемесячно (функция ПС).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Кому важно знать </a:t>
            </a:r>
            <a:r>
              <a:rPr lang="ru-RU" dirty="0" err="1"/>
              <a:t>Microsoft</a:t>
            </a:r>
            <a:r>
              <a:rPr lang="ru-RU" dirty="0"/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358362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5</a:t>
            </a:r>
            <a:r>
              <a:rPr lang="ru-RU" b="1" dirty="0"/>
              <a:t>.       Менеджеры по продажам/закупкам</a:t>
            </a:r>
          </a:p>
          <a:p>
            <a:r>
              <a:rPr lang="ru-RU" dirty="0"/>
              <a:t>Таблицы Excel часто используются в качестве CRM для ведения клиентской базы или базы поставщиков. В программе удобно группировать данные по определенным признакам – дата звонка, «горячий» или «холодный» клиент, статус сделки, объем заказа. Кроме того, в </a:t>
            </a:r>
            <a:r>
              <a:rPr lang="ru-RU" dirty="0" err="1"/>
              <a:t>Эксель</a:t>
            </a:r>
            <a:r>
              <a:rPr lang="ru-RU" dirty="0"/>
              <a:t> можно хранить списки ассортимента для выгрузки в Интернет-магазин, вести торговый учет, делать анализ и прогнозирование продаж, готовить коммерческие предложения, рассчитывать скидки и специальные условия по программам лояльности. Широко применяются возможности визуализации в </a:t>
            </a:r>
            <a:r>
              <a:rPr lang="ru-RU" dirty="0" err="1"/>
              <a:t>Microsoft</a:t>
            </a:r>
            <a:r>
              <a:rPr lang="ru-RU" dirty="0"/>
              <a:t> Excel для создания отчетов по различным показателям и стильных презентаций с графиками и диаграммами.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Кому важно знать </a:t>
            </a:r>
            <a:r>
              <a:rPr lang="ru-RU" dirty="0" err="1"/>
              <a:t>Microsoft</a:t>
            </a:r>
            <a:r>
              <a:rPr lang="ru-RU" dirty="0"/>
              <a:t> Excel?</a:t>
            </a:r>
          </a:p>
        </p:txBody>
      </p:sp>
    </p:spTree>
    <p:extLst>
      <p:ext uri="{BB962C8B-B14F-4D97-AF65-F5344CB8AC3E}">
        <p14:creationId xmlns:p14="http://schemas.microsoft.com/office/powerpoint/2010/main" val="3583627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2800" b="1" dirty="0"/>
              <a:t>Помимо вышеуказанных сфер, Excel используют в науке и медицине, социологии и статистике, IT и SEO, маркетинге и рекламе, поэтому реальные навыки владения табличным редактором – это неоспоримое преимущество на рынке труда.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83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1547664" y="620688"/>
            <a:ext cx="4609208" cy="720725"/>
          </a:xfrm>
          <a:prstGeom prst="rect">
            <a:avLst/>
          </a:prstGeom>
          <a:ln>
            <a:solidFill>
              <a:srgbClr val="006982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2D4051"/>
                  </a:solidFill>
                  <a:round/>
                  <a:headEnd/>
                  <a:tailEnd/>
                </a:ln>
                <a:solidFill>
                  <a:srgbClr val="073E87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600" kern="10" dirty="0" smtClean="0">
                <a:ln w="9525">
                  <a:solidFill>
                    <a:srgbClr val="2D4051"/>
                  </a:solidFill>
                  <a:round/>
                  <a:headEnd/>
                  <a:tailEnd/>
                </a:ln>
                <a:solidFill>
                  <a:srgbClr val="073E87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урока:</a:t>
            </a:r>
            <a:endParaRPr lang="ru-RU" sz="3600" kern="10" dirty="0">
              <a:ln w="9525">
                <a:solidFill>
                  <a:srgbClr val="2D4051"/>
                </a:solidFill>
                <a:round/>
                <a:headEnd/>
                <a:tailEnd/>
              </a:ln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2420888"/>
            <a:ext cx="84976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Научиться  в электронных таблицах строить графики функций. </a:t>
            </a:r>
          </a:p>
          <a:p>
            <a:endParaRPr lang="ru-RU" sz="36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Закрепить навыки работы в электронной таблице на компьютере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3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 fontScale="40000" lnSpcReduction="20000"/>
          </a:bodyPr>
          <a:lstStyle/>
          <a:p>
            <a:pPr marL="457200" indent="-457200">
              <a:spcAft>
                <a:spcPts val="0"/>
              </a:spcAft>
              <a:buAutoNum type="arabicPeriod"/>
            </a:pPr>
            <a:r>
              <a:rPr lang="ru-RU" b="1" dirty="0" smtClean="0">
                <a:latin typeface="Times New Roman"/>
                <a:ea typeface="Times New Roman"/>
              </a:rPr>
              <a:t>Основным </a:t>
            </a:r>
            <a:r>
              <a:rPr lang="ru-RU" b="1" dirty="0">
                <a:latin typeface="Times New Roman"/>
                <a:ea typeface="Times New Roman"/>
              </a:rPr>
              <a:t>структурным элементом электронных таблиц является</a:t>
            </a:r>
            <a:r>
              <a:rPr lang="ru-RU" b="1" dirty="0" smtClean="0">
                <a:latin typeface="Times New Roman"/>
                <a:ea typeface="Times New Roman"/>
              </a:rPr>
              <a:t>: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ru-RU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адрес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б) ячейка</a:t>
            </a:r>
            <a:endParaRPr lang="ru-RU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</a:pPr>
            <a:r>
              <a:rPr lang="ru-RU" i="1" dirty="0" smtClean="0">
                <a:latin typeface="Times New Roman"/>
                <a:ea typeface="Times New Roman"/>
              </a:rPr>
              <a:t>в) рабочая книга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</a:pPr>
            <a:r>
              <a:rPr lang="ru-RU" i="1" dirty="0" smtClean="0">
                <a:latin typeface="Times New Roman"/>
                <a:ea typeface="Times New Roman"/>
              </a:rPr>
              <a:t>г</a:t>
            </a:r>
            <a:r>
              <a:rPr lang="ru-RU" i="1" dirty="0">
                <a:latin typeface="Times New Roman"/>
                <a:ea typeface="Times New Roman"/>
              </a:rPr>
              <a:t>) строка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</a:pPr>
            <a:r>
              <a:rPr lang="ru-RU" i="1" dirty="0">
                <a:latin typeface="Times New Roman"/>
                <a:ea typeface="Times New Roman"/>
              </a:rPr>
              <a:t>д) столбец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Times New Roman"/>
              </a:rPr>
              <a:t>2. Выражение 3(А1+В1):5(2В1-3А2) в ЭТ имеет вид: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i="1" dirty="0" smtClean="0">
                <a:latin typeface="Times New Roman"/>
                <a:ea typeface="Times New Roman"/>
              </a:rPr>
              <a:t> а) </a:t>
            </a:r>
            <a:r>
              <a:rPr lang="ru-RU" dirty="0" smtClean="0">
                <a:latin typeface="Times New Roman"/>
                <a:ea typeface="Times New Roman"/>
              </a:rPr>
              <a:t>3*(А1+В1)/(5*(2*B1-3*A2))</a:t>
            </a:r>
            <a:br>
              <a:rPr lang="ru-RU" dirty="0" smtClean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б) 3*(А1+В1):(5*(2*B1-3*A2))</a:t>
            </a:r>
            <a:br>
              <a:rPr lang="ru-RU" dirty="0" smtClean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в) 3(А1+В1)/5(2B1-3A2)</a:t>
            </a:r>
            <a:br>
              <a:rPr lang="ru-RU" dirty="0" smtClean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г) 3(А1+В1)/(5(2B1-3A2))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b="1" dirty="0" smtClean="0">
                <a:latin typeface="Times New Roman"/>
                <a:ea typeface="Times New Roman"/>
              </a:rPr>
              <a:t>3</a:t>
            </a:r>
            <a:r>
              <a:rPr lang="ru-RU" b="1" dirty="0">
                <a:latin typeface="Times New Roman"/>
                <a:ea typeface="Times New Roman"/>
              </a:rPr>
              <a:t>. Программа </a:t>
            </a:r>
            <a:r>
              <a:rPr lang="en-US" b="1" dirty="0">
                <a:latin typeface="Times New Roman"/>
                <a:ea typeface="Times New Roman"/>
              </a:rPr>
              <a:t>Microsoft Excel</a:t>
            </a:r>
            <a:r>
              <a:rPr lang="ru-RU" b="1" dirty="0">
                <a:latin typeface="Times New Roman"/>
                <a:ea typeface="Times New Roman"/>
              </a:rPr>
              <a:t> –предназначена для работы с: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а) </a:t>
            </a:r>
            <a:r>
              <a:rPr lang="ru-RU" i="1" dirty="0">
                <a:latin typeface="Times New Roman"/>
                <a:ea typeface="Times New Roman"/>
              </a:rPr>
              <a:t>текстовыми документами 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Times New Roman"/>
              </a:rPr>
              <a:t>б) графическими файлами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Times New Roman"/>
              </a:rPr>
              <a:t>в) файлами и папками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Times New Roman"/>
              </a:rPr>
              <a:t>г) презентациями.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i="1" dirty="0">
                <a:latin typeface="Times New Roman"/>
                <a:ea typeface="Times New Roman"/>
              </a:rPr>
              <a:t>д) электронными таблицами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Times New Roman"/>
              </a:rPr>
              <a:t>4. В электронных таблицах выделен диапазон ячеек А2:В6. Сколько ячеек входит в этот диапазон?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3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4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en-US" i="1" dirty="0">
                <a:latin typeface="Times New Roman"/>
                <a:ea typeface="Times New Roman"/>
              </a:rPr>
              <a:t>10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6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228600" algn="l"/>
              </a:tabLst>
            </a:pPr>
            <a:r>
              <a:rPr lang="ru-RU" i="1" dirty="0">
                <a:latin typeface="Times New Roman"/>
                <a:ea typeface="Times New Roman"/>
              </a:rPr>
              <a:t>12</a:t>
            </a:r>
            <a:endParaRPr lang="ru-RU" sz="16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Times New Roman"/>
              </a:rPr>
              <a:t>5.Как обозначены строки на рабочем поле программы </a:t>
            </a:r>
            <a:r>
              <a:rPr lang="ru-RU" b="1" dirty="0" err="1">
                <a:latin typeface="Times New Roman"/>
                <a:ea typeface="Times New Roman"/>
              </a:rPr>
              <a:t>Exсel</a:t>
            </a:r>
            <a:r>
              <a:rPr lang="ru-RU" b="1" dirty="0">
                <a:latin typeface="Times New Roman"/>
                <a:ea typeface="Times New Roman"/>
              </a:rPr>
              <a:t>?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latin typeface="Times New Roman"/>
                <a:ea typeface="Times New Roman"/>
              </a:rPr>
              <a:t>Точками.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latin typeface="Times New Roman"/>
                <a:ea typeface="Times New Roman"/>
              </a:rPr>
              <a:t>Буквами.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latin typeface="Times New Roman"/>
                <a:ea typeface="Times New Roman"/>
              </a:rPr>
              <a:t>Цифрами.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latin typeface="Times New Roman"/>
                <a:ea typeface="Times New Roman"/>
              </a:rPr>
              <a:t>Рисунками.</a:t>
            </a:r>
            <a:endParaRPr lang="ru-RU" sz="1600" dirty="0">
              <a:latin typeface="Times New Roman"/>
              <a:ea typeface="Times New Roman"/>
            </a:endParaRPr>
          </a:p>
          <a:p>
            <a:pPr marL="457200" indent="-457200">
              <a:buFont typeface="+mj-lt"/>
              <a:buAutoNum type="alphaLcParenR"/>
              <a:tabLst>
                <a:tab pos="180340" algn="l"/>
              </a:tabLst>
            </a:pPr>
            <a:r>
              <a:rPr lang="ru-RU" i="1" dirty="0">
                <a:latin typeface="Times New Roman"/>
                <a:ea typeface="Times New Roman"/>
              </a:rPr>
              <a:t>Никак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Тест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21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972</TotalTime>
  <Words>1147</Words>
  <Application>Microsoft Office PowerPoint</Application>
  <PresentationFormat>Экран (4:3)</PresentationFormat>
  <Paragraphs>186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Волна</vt:lpstr>
      <vt:lpstr>Лист</vt:lpstr>
      <vt:lpstr>                      Тема урока: «Построение графиков функции с помощью электронной таблицы Excel»</vt:lpstr>
      <vt:lpstr>Кому важно знать Microsoft Excel?</vt:lpstr>
      <vt:lpstr>Кому важно знать Microsoft Excel?</vt:lpstr>
      <vt:lpstr>Кому важно знать Microsoft Excel?</vt:lpstr>
      <vt:lpstr>Кому важно знать Microsoft Excel?</vt:lpstr>
      <vt:lpstr>Кому важно знать Microsoft Excel?</vt:lpstr>
      <vt:lpstr>Презентация PowerPoint</vt:lpstr>
      <vt:lpstr>Презентация PowerPoint</vt:lpstr>
      <vt:lpstr>Тест </vt:lpstr>
      <vt:lpstr>Презентация PowerPoint</vt:lpstr>
      <vt:lpstr>Презентация PowerPoint</vt:lpstr>
      <vt:lpstr>График -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User</cp:lastModifiedBy>
  <cp:revision>117</cp:revision>
  <dcterms:created xsi:type="dcterms:W3CDTF">2012-12-08T16:20:51Z</dcterms:created>
  <dcterms:modified xsi:type="dcterms:W3CDTF">2018-03-15T11:38:38Z</dcterms:modified>
</cp:coreProperties>
</file>